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9144000" cy="9018588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5959"/>
            <a:ext cx="7772400" cy="313980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36847"/>
            <a:ext cx="6858000" cy="217740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34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42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80157"/>
            <a:ext cx="1971675" cy="764283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80157"/>
            <a:ext cx="5800725" cy="764283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8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61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48387"/>
            <a:ext cx="7886700" cy="37514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6035359"/>
            <a:ext cx="7886700" cy="197281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31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00782"/>
            <a:ext cx="3886200" cy="57222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00782"/>
            <a:ext cx="3886200" cy="57222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5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0158"/>
            <a:ext cx="7886700" cy="1743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10808"/>
            <a:ext cx="3868340" cy="10834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294290"/>
            <a:ext cx="3868340" cy="4845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210808"/>
            <a:ext cx="3887391" cy="10834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294290"/>
            <a:ext cx="3887391" cy="4845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94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51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55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1239"/>
            <a:ext cx="2949178" cy="2104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98512"/>
            <a:ext cx="4629150" cy="64090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05576"/>
            <a:ext cx="2949178" cy="50124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37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1239"/>
            <a:ext cx="2949178" cy="2104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98512"/>
            <a:ext cx="4629150" cy="64090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05576"/>
            <a:ext cx="2949178" cy="50124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02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0158"/>
            <a:ext cx="7886700" cy="174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00782"/>
            <a:ext cx="7886700" cy="5722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358897"/>
            <a:ext cx="2057400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6443B-388D-4126-AA21-C8F3EFAAB00C}" type="datetimeFigureOut">
              <a:rPr lang="es-ES" smtClean="0"/>
              <a:t>14/11/2018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358897"/>
            <a:ext cx="3086100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358897"/>
            <a:ext cx="2057400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FDD5-F5B7-4845-BB68-22D675481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68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20415" y="1200169"/>
            <a:ext cx="7309181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Duración de ondas, intervalos y segmentos del EKG en milisegundos</a:t>
            </a:r>
            <a:r>
              <a:rPr lang="es-ES" altLang="es-E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ES" altLang="es-E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(n=120)</a:t>
            </a:r>
            <a:endParaRPr kumimoji="0" lang="es-ES" alt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33570"/>
              </p:ext>
            </p:extLst>
          </p:nvPr>
        </p:nvGraphicFramePr>
        <p:xfrm>
          <a:off x="1350707" y="2999072"/>
          <a:ext cx="6448595" cy="4468527"/>
        </p:xfrm>
        <a:graphic>
          <a:graphicData uri="http://schemas.openxmlformats.org/drawingml/2006/table">
            <a:tbl>
              <a:tblPr firstRow="1" firstCol="1" bandRow="1"/>
              <a:tblGrid>
                <a:gridCol w="3427937"/>
                <a:gridCol w="3020658"/>
              </a:tblGrid>
              <a:tr h="638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Parámetro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</a:t>
                      </a: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± </a:t>
                      </a:r>
                      <a:r>
                        <a:rPr lang="es-ES" sz="28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Eje eléctrico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62</a:t>
                      </a:r>
                      <a:r>
                        <a:rPr lang="es-ES" sz="2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20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r>
                        <a:rPr lang="es-ES" sz="2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23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Frecuencia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65</a:t>
                      </a:r>
                      <a:r>
                        <a:rPr lang="es-ES" sz="2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20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r>
                        <a:rPr lang="es-ES" sz="2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11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Onda P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81</a:t>
                      </a: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 22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Intervalo </a:t>
                      </a:r>
                      <a:r>
                        <a:rPr lang="es-ES" sz="28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± 38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Complejo QRS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77</a:t>
                      </a: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 27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Intervalo QT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</a:t>
                      </a:r>
                      <a:r>
                        <a:rPr lang="es-ES" sz="2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± 47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7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433137" y="312822"/>
            <a:ext cx="8133348" cy="5272329"/>
            <a:chOff x="945646" y="-1006"/>
            <a:chExt cx="7252709" cy="4539886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lum bright="-11000" contrast="35000"/>
            </a:blip>
            <a:stretch>
              <a:fillRect/>
            </a:stretch>
          </p:blipFill>
          <p:spPr>
            <a:xfrm>
              <a:off x="945646" y="-1006"/>
              <a:ext cx="7252709" cy="4539886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3971499" y="320364"/>
              <a:ext cx="1653176" cy="4727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0248" tIns="60124" rIns="120248" bIns="601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2367"/>
            </a:p>
          </p:txBody>
        </p:sp>
      </p:grp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19262"/>
              </p:ext>
            </p:extLst>
          </p:nvPr>
        </p:nvGraphicFramePr>
        <p:xfrm>
          <a:off x="1395664" y="6026027"/>
          <a:ext cx="6521118" cy="2712304"/>
        </p:xfrm>
        <a:graphic>
          <a:graphicData uri="http://schemas.openxmlformats.org/drawingml/2006/table">
            <a:tbl>
              <a:tblPr firstRow="1" firstCol="1" bandRow="1"/>
              <a:tblGrid>
                <a:gridCol w="1668378"/>
                <a:gridCol w="1074821"/>
                <a:gridCol w="1283369"/>
                <a:gridCol w="1299410"/>
                <a:gridCol w="1195140"/>
              </a:tblGrid>
              <a:tr h="339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n=165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REPOSO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TRAS EJERCICIO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9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Parámetro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Media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SD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Media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SD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678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Frecuencia (min</a:t>
                      </a:r>
                      <a:r>
                        <a:rPr lang="es-ES" sz="2000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678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P. Diferencial (mm Hg)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678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 media (mm Hg)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77240" y="42672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Diapositiva 1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 muestran los valores obtenidos en las prácticas en los EKG. Tenga en cuenta que, en una distribución normal, el 95% de los individuos están comprendidos entre dos desviaciones standard por encima y por debajo de la media.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78"/>
          <a:stretch/>
        </p:blipFill>
        <p:spPr>
          <a:xfrm>
            <a:off x="777240" y="2407920"/>
            <a:ext cx="3307080" cy="42862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CuadroTexto 3"/>
          <p:cNvSpPr txBox="1"/>
          <p:nvPr/>
        </p:nvSpPr>
        <p:spPr>
          <a:xfrm>
            <a:off x="777240" y="6873538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la 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Diapositiva 2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 muestra que durante el ejercicio aumentan significativamente la frecuencia cardiaca y  la presión del pulso, mientras que el cambio de la presión arterial media es menor.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169</Words>
  <Application>Microsoft Office PowerPoint</Application>
  <PresentationFormat>Personalizado</PresentationFormat>
  <Paragraphs>40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Margarita González-Vallinas</dc:creator>
  <cp:lastModifiedBy>Javier García Sáncho</cp:lastModifiedBy>
  <cp:revision>10</cp:revision>
  <dcterms:created xsi:type="dcterms:W3CDTF">2018-11-14T10:23:39Z</dcterms:created>
  <dcterms:modified xsi:type="dcterms:W3CDTF">2018-11-14T19:15:35Z</dcterms:modified>
</cp:coreProperties>
</file>